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sldIdLst>
    <p:sldId id="257" r:id="rId5"/>
    <p:sldId id="303" r:id="rId6"/>
    <p:sldId id="289" r:id="rId7"/>
    <p:sldId id="290" r:id="rId8"/>
    <p:sldId id="291" r:id="rId9"/>
    <p:sldId id="292" r:id="rId10"/>
    <p:sldId id="302" r:id="rId11"/>
    <p:sldId id="293" r:id="rId12"/>
    <p:sldId id="294" r:id="rId13"/>
    <p:sldId id="304" r:id="rId14"/>
    <p:sldId id="295" r:id="rId15"/>
    <p:sldId id="296" r:id="rId16"/>
    <p:sldId id="297" r:id="rId17"/>
    <p:sldId id="298" r:id="rId18"/>
    <p:sldId id="29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2" d="100"/>
          <a:sy n="62" d="100"/>
        </p:scale>
        <p:origin x="8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EF8205-0406-4C16-90C5-EBC94903144B}" type="datetimeFigureOut">
              <a:rPr lang="nl-NL" smtClean="0"/>
              <a:t>11-1-2021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C32BF7-03A0-4CA7-B662-2681794628C9}" type="slidenum">
              <a:rPr lang="nl-NL" smtClean="0"/>
              <a:t>‹nr.›</a:t>
            </a:fld>
            <a:endParaRPr lang="nl-NL"/>
          </a:p>
        </p:txBody>
      </p:sp>
    </p:spTree>
    <p:extLst>
      <p:ext uri="{BB962C8B-B14F-4D97-AF65-F5344CB8AC3E}">
        <p14:creationId xmlns:p14="http://schemas.microsoft.com/office/powerpoint/2010/main" val="455641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06C32BF7-03A0-4CA7-B662-2681794628C9}" type="slidenum">
              <a:rPr lang="nl-NL" smtClean="0"/>
              <a:t>6</a:t>
            </a:fld>
            <a:endParaRPr lang="nl-NL"/>
          </a:p>
        </p:txBody>
      </p:sp>
    </p:spTree>
    <p:extLst>
      <p:ext uri="{BB962C8B-B14F-4D97-AF65-F5344CB8AC3E}">
        <p14:creationId xmlns:p14="http://schemas.microsoft.com/office/powerpoint/2010/main" val="1230637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l-NL"/>
              <a:t>Klik om stijl te bewerken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F71D16EC-64AA-48C0-92E2-C5161F2C5FF3}" type="datetimeFigureOut">
              <a:rPr lang="nl-NL" smtClean="0"/>
              <a:t>11-1-2021</a:t>
            </a:fld>
            <a:endParaRPr lang="nl-NL"/>
          </a:p>
        </p:txBody>
      </p:sp>
      <p:sp>
        <p:nvSpPr>
          <p:cNvPr id="5" name="Footer Placeholder 4"/>
          <p:cNvSpPr>
            <a:spLocks noGrp="1"/>
          </p:cNvSpPr>
          <p:nvPr>
            <p:ph type="ftr" sz="quarter" idx="11"/>
          </p:nvPr>
        </p:nvSpPr>
        <p:spPr/>
        <p:txBody>
          <a:bodyPr/>
          <a:lstStyle/>
          <a:p>
            <a:endParaRPr lang="nl-NL"/>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AC1C81A-BF86-48DC-ADBC-5B43E91F3E3E}" type="slidenum">
              <a:rPr lang="nl-NL" smtClean="0"/>
              <a:t>‹nr.›</a:t>
            </a:fld>
            <a:endParaRPr lang="nl-NL"/>
          </a:p>
        </p:txBody>
      </p:sp>
    </p:spTree>
    <p:extLst>
      <p:ext uri="{BB962C8B-B14F-4D97-AF65-F5344CB8AC3E}">
        <p14:creationId xmlns:p14="http://schemas.microsoft.com/office/powerpoint/2010/main" val="2027205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l-NL"/>
              <a:t>Klik om stijl te bewerken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F71D16EC-64AA-48C0-92E2-C5161F2C5FF3}" type="datetimeFigureOut">
              <a:rPr lang="nl-NL" smtClean="0"/>
              <a:t>11-1-2021</a:t>
            </a:fld>
            <a:endParaRPr lang="nl-NL"/>
          </a:p>
        </p:txBody>
      </p:sp>
      <p:sp>
        <p:nvSpPr>
          <p:cNvPr id="5" name="Footer Placeholder 4"/>
          <p:cNvSpPr>
            <a:spLocks noGrp="1"/>
          </p:cNvSpPr>
          <p:nvPr>
            <p:ph type="ftr" sz="quarter" idx="11"/>
          </p:nvPr>
        </p:nvSpPr>
        <p:spPr/>
        <p:txBody>
          <a:bodyPr/>
          <a:lstStyle/>
          <a:p>
            <a:endParaRPr lang="nl-N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AC1C81A-BF86-48DC-ADBC-5B43E91F3E3E}" type="slidenum">
              <a:rPr lang="nl-NL" smtClean="0"/>
              <a:t>‹nr.›</a:t>
            </a:fld>
            <a:endParaRPr lang="nl-NL"/>
          </a:p>
        </p:txBody>
      </p:sp>
    </p:spTree>
    <p:extLst>
      <p:ext uri="{BB962C8B-B14F-4D97-AF65-F5344CB8AC3E}">
        <p14:creationId xmlns:p14="http://schemas.microsoft.com/office/powerpoint/2010/main" val="3717680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a:t>Klik om stijl te bewerken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F71D16EC-64AA-48C0-92E2-C5161F2C5FF3}" type="datetimeFigureOut">
              <a:rPr lang="nl-NL" smtClean="0"/>
              <a:t>11-1-2021</a:t>
            </a:fld>
            <a:endParaRPr lang="nl-NL"/>
          </a:p>
        </p:txBody>
      </p:sp>
      <p:sp>
        <p:nvSpPr>
          <p:cNvPr id="5" name="Footer Placeholder 4"/>
          <p:cNvSpPr>
            <a:spLocks noGrp="1"/>
          </p:cNvSpPr>
          <p:nvPr>
            <p:ph type="ftr" sz="quarter" idx="11"/>
          </p:nvPr>
        </p:nvSpPr>
        <p:spPr/>
        <p:txBody>
          <a:bodyPr/>
          <a:lstStyle/>
          <a:p>
            <a:endParaRPr lang="nl-NL"/>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AC1C81A-BF86-48DC-ADBC-5B43E91F3E3E}" type="slidenum">
              <a:rPr lang="nl-NL" smtClean="0"/>
              <a:t>‹nr.›</a:t>
            </a:fld>
            <a:endParaRPr lang="nl-NL"/>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05347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l-NL"/>
              <a:t>Klik om stijl te bewerken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F71D16EC-64AA-48C0-92E2-C5161F2C5FF3}" type="datetimeFigureOut">
              <a:rPr lang="nl-NL" smtClean="0"/>
              <a:t>11-1-2021</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AC1C81A-BF86-48DC-ADBC-5B43E91F3E3E}" type="slidenum">
              <a:rPr lang="nl-NL" smtClean="0"/>
              <a:t>‹nr.›</a:t>
            </a:fld>
            <a:endParaRPr lang="nl-NL"/>
          </a:p>
        </p:txBody>
      </p:sp>
    </p:spTree>
    <p:extLst>
      <p:ext uri="{BB962C8B-B14F-4D97-AF65-F5344CB8AC3E}">
        <p14:creationId xmlns:p14="http://schemas.microsoft.com/office/powerpoint/2010/main" val="5600300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a:t>Klik om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F71D16EC-64AA-48C0-92E2-C5161F2C5FF3}" type="datetimeFigureOut">
              <a:rPr lang="nl-NL" smtClean="0"/>
              <a:t>11-1-2021</a:t>
            </a:fld>
            <a:endParaRPr lang="nl-NL"/>
          </a:p>
        </p:txBody>
      </p:sp>
      <p:sp>
        <p:nvSpPr>
          <p:cNvPr id="6" name="Footer Placeholder 5"/>
          <p:cNvSpPr>
            <a:spLocks noGrp="1"/>
          </p:cNvSpPr>
          <p:nvPr>
            <p:ph type="ftr" sz="quarter" idx="11"/>
          </p:nvPr>
        </p:nvSpPr>
        <p:spPr/>
        <p:txBody>
          <a:bodyPr/>
          <a:lstStyle/>
          <a:p>
            <a:endParaRPr lang="nl-NL"/>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AC1C81A-BF86-48DC-ADBC-5B43E91F3E3E}" type="slidenum">
              <a:rPr lang="nl-NL" smtClean="0"/>
              <a:t>‹nr.›</a:t>
            </a:fld>
            <a:endParaRPr lang="nl-NL"/>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71304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l-NL"/>
              <a:t>Klik om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F71D16EC-64AA-48C0-92E2-C5161F2C5FF3}" type="datetimeFigureOut">
              <a:rPr lang="nl-NL" smtClean="0"/>
              <a:t>11-1-2021</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AC1C81A-BF86-48DC-ADBC-5B43E91F3E3E}" type="slidenum">
              <a:rPr lang="nl-NL" smtClean="0"/>
              <a:t>‹nr.›</a:t>
            </a:fld>
            <a:endParaRPr lang="nl-NL"/>
          </a:p>
        </p:txBody>
      </p:sp>
    </p:spTree>
    <p:extLst>
      <p:ext uri="{BB962C8B-B14F-4D97-AF65-F5344CB8AC3E}">
        <p14:creationId xmlns:p14="http://schemas.microsoft.com/office/powerpoint/2010/main" val="31096770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71D16EC-64AA-48C0-92E2-C5161F2C5FF3}" type="datetimeFigureOut">
              <a:rPr lang="nl-NL" smtClean="0"/>
              <a:t>11-1-2021</a:t>
            </a:fld>
            <a:endParaRPr lang="nl-NL"/>
          </a:p>
        </p:txBody>
      </p:sp>
      <p:sp>
        <p:nvSpPr>
          <p:cNvPr id="5" name="Footer Placeholder 4"/>
          <p:cNvSpPr>
            <a:spLocks noGrp="1"/>
          </p:cNvSpPr>
          <p:nvPr>
            <p:ph type="ftr" sz="quarter" idx="11"/>
          </p:nvPr>
        </p:nvSpPr>
        <p:spPr/>
        <p:txBody>
          <a:bodyPr/>
          <a:lstStyle/>
          <a:p>
            <a:endParaRPr lang="nl-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AC1C81A-BF86-48DC-ADBC-5B43E91F3E3E}" type="slidenum">
              <a:rPr lang="nl-NL" smtClean="0"/>
              <a:t>‹nr.›</a:t>
            </a:fld>
            <a:endParaRPr lang="nl-NL"/>
          </a:p>
        </p:txBody>
      </p:sp>
    </p:spTree>
    <p:extLst>
      <p:ext uri="{BB962C8B-B14F-4D97-AF65-F5344CB8AC3E}">
        <p14:creationId xmlns:p14="http://schemas.microsoft.com/office/powerpoint/2010/main" val="12742403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71D16EC-64AA-48C0-92E2-C5161F2C5FF3}" type="datetimeFigureOut">
              <a:rPr lang="nl-NL" smtClean="0"/>
              <a:t>11-1-2021</a:t>
            </a:fld>
            <a:endParaRPr lang="nl-NL"/>
          </a:p>
        </p:txBody>
      </p:sp>
      <p:sp>
        <p:nvSpPr>
          <p:cNvPr id="5" name="Footer Placeholder 4"/>
          <p:cNvSpPr>
            <a:spLocks noGrp="1"/>
          </p:cNvSpPr>
          <p:nvPr>
            <p:ph type="ftr" sz="quarter" idx="11"/>
          </p:nvPr>
        </p:nvSpPr>
        <p:spPr/>
        <p:txBody>
          <a:bodyPr/>
          <a:lstStyle/>
          <a:p>
            <a:endParaRPr lang="nl-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AC1C81A-BF86-48DC-ADBC-5B43E91F3E3E}" type="slidenum">
              <a:rPr lang="nl-NL" smtClean="0"/>
              <a:t>‹nr.›</a:t>
            </a:fld>
            <a:endParaRPr lang="nl-NL"/>
          </a:p>
        </p:txBody>
      </p:sp>
    </p:spTree>
    <p:extLst>
      <p:ext uri="{BB962C8B-B14F-4D97-AF65-F5344CB8AC3E}">
        <p14:creationId xmlns:p14="http://schemas.microsoft.com/office/powerpoint/2010/main" val="3597475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l-NL"/>
              <a:t>Klik om stijl te bewerken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71D16EC-64AA-48C0-92E2-C5161F2C5FF3}" type="datetimeFigureOut">
              <a:rPr lang="nl-NL" smtClean="0"/>
              <a:t>11-1-2021</a:t>
            </a:fld>
            <a:endParaRPr lang="nl-NL"/>
          </a:p>
        </p:txBody>
      </p:sp>
      <p:sp>
        <p:nvSpPr>
          <p:cNvPr id="5" name="Footer Placeholder 4"/>
          <p:cNvSpPr>
            <a:spLocks noGrp="1"/>
          </p:cNvSpPr>
          <p:nvPr>
            <p:ph type="ftr" sz="quarter" idx="11"/>
          </p:nvPr>
        </p:nvSpPr>
        <p:spPr/>
        <p:txBody>
          <a:bodyPr/>
          <a:lstStyle/>
          <a:p>
            <a:endParaRPr lang="nl-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AC1C81A-BF86-48DC-ADBC-5B43E91F3E3E}" type="slidenum">
              <a:rPr lang="nl-NL" smtClean="0"/>
              <a:t>‹nr.›</a:t>
            </a:fld>
            <a:endParaRPr lang="nl-NL"/>
          </a:p>
        </p:txBody>
      </p:sp>
    </p:spTree>
    <p:extLst>
      <p:ext uri="{BB962C8B-B14F-4D97-AF65-F5344CB8AC3E}">
        <p14:creationId xmlns:p14="http://schemas.microsoft.com/office/powerpoint/2010/main" val="1433653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F71D16EC-64AA-48C0-92E2-C5161F2C5FF3}" type="datetimeFigureOut">
              <a:rPr lang="nl-NL" smtClean="0"/>
              <a:t>11-1-2021</a:t>
            </a:fld>
            <a:endParaRPr lang="nl-NL"/>
          </a:p>
        </p:txBody>
      </p:sp>
      <p:sp>
        <p:nvSpPr>
          <p:cNvPr id="5" name="Footer Placeholder 4"/>
          <p:cNvSpPr>
            <a:spLocks noGrp="1"/>
          </p:cNvSpPr>
          <p:nvPr>
            <p:ph type="ftr" sz="quarter" idx="11"/>
          </p:nvPr>
        </p:nvSpPr>
        <p:spPr/>
        <p:txBody>
          <a:bodyPr/>
          <a:lstStyle/>
          <a:p>
            <a:endParaRPr lang="nl-N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AC1C81A-BF86-48DC-ADBC-5B43E91F3E3E}" type="slidenum">
              <a:rPr lang="nl-NL" smtClean="0"/>
              <a:t>‹nr.›</a:t>
            </a:fld>
            <a:endParaRPr lang="nl-NL"/>
          </a:p>
        </p:txBody>
      </p:sp>
    </p:spTree>
    <p:extLst>
      <p:ext uri="{BB962C8B-B14F-4D97-AF65-F5344CB8AC3E}">
        <p14:creationId xmlns:p14="http://schemas.microsoft.com/office/powerpoint/2010/main" val="2180126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F71D16EC-64AA-48C0-92E2-C5161F2C5FF3}" type="datetimeFigureOut">
              <a:rPr lang="nl-NL" smtClean="0"/>
              <a:t>11-1-2021</a:t>
            </a:fld>
            <a:endParaRPr lang="nl-NL"/>
          </a:p>
        </p:txBody>
      </p:sp>
      <p:sp>
        <p:nvSpPr>
          <p:cNvPr id="6" name="Footer Placeholder 5"/>
          <p:cNvSpPr>
            <a:spLocks noGrp="1"/>
          </p:cNvSpPr>
          <p:nvPr>
            <p:ph type="ftr" sz="quarter" idx="11"/>
          </p:nvPr>
        </p:nvSpPr>
        <p:spPr/>
        <p:txBody>
          <a:bodyPr/>
          <a:lstStyle/>
          <a:p>
            <a:endParaRPr lang="nl-NL"/>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AC1C81A-BF86-48DC-ADBC-5B43E91F3E3E}" type="slidenum">
              <a:rPr lang="nl-NL" smtClean="0"/>
              <a:t>‹nr.›</a:t>
            </a:fld>
            <a:endParaRPr lang="nl-NL"/>
          </a:p>
        </p:txBody>
      </p:sp>
    </p:spTree>
    <p:extLst>
      <p:ext uri="{BB962C8B-B14F-4D97-AF65-F5344CB8AC3E}">
        <p14:creationId xmlns:p14="http://schemas.microsoft.com/office/powerpoint/2010/main" val="1768214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71D16EC-64AA-48C0-92E2-C5161F2C5FF3}" type="datetimeFigureOut">
              <a:rPr lang="nl-NL" smtClean="0"/>
              <a:t>11-1-2021</a:t>
            </a:fld>
            <a:endParaRPr lang="nl-NL"/>
          </a:p>
        </p:txBody>
      </p:sp>
      <p:sp>
        <p:nvSpPr>
          <p:cNvPr id="8" name="Footer Placeholder 7"/>
          <p:cNvSpPr>
            <a:spLocks noGrp="1"/>
          </p:cNvSpPr>
          <p:nvPr>
            <p:ph type="ftr" sz="quarter" idx="11"/>
          </p:nvPr>
        </p:nvSpPr>
        <p:spPr/>
        <p:txBody>
          <a:bodyPr/>
          <a:lstStyle/>
          <a:p>
            <a:endParaRPr lang="nl-N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AC1C81A-BF86-48DC-ADBC-5B43E91F3E3E}" type="slidenum">
              <a:rPr lang="nl-NL" smtClean="0"/>
              <a:t>‹nr.›</a:t>
            </a:fld>
            <a:endParaRPr lang="nl-NL"/>
          </a:p>
        </p:txBody>
      </p:sp>
    </p:spTree>
    <p:extLst>
      <p:ext uri="{BB962C8B-B14F-4D97-AF65-F5344CB8AC3E}">
        <p14:creationId xmlns:p14="http://schemas.microsoft.com/office/powerpoint/2010/main" val="4173005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F71D16EC-64AA-48C0-92E2-C5161F2C5FF3}" type="datetimeFigureOut">
              <a:rPr lang="nl-NL" smtClean="0"/>
              <a:t>11-1-2021</a:t>
            </a:fld>
            <a:endParaRPr lang="nl-NL"/>
          </a:p>
        </p:txBody>
      </p:sp>
      <p:sp>
        <p:nvSpPr>
          <p:cNvPr id="4" name="Footer Placeholder 3"/>
          <p:cNvSpPr>
            <a:spLocks noGrp="1"/>
          </p:cNvSpPr>
          <p:nvPr>
            <p:ph type="ftr" sz="quarter" idx="11"/>
          </p:nvPr>
        </p:nvSpPr>
        <p:spPr/>
        <p:txBody>
          <a:bodyPr/>
          <a:lstStyle/>
          <a:p>
            <a:endParaRPr lang="nl-NL"/>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AC1C81A-BF86-48DC-ADBC-5B43E91F3E3E}" type="slidenum">
              <a:rPr lang="nl-NL" smtClean="0"/>
              <a:t>‹nr.›</a:t>
            </a:fld>
            <a:endParaRPr lang="nl-NL"/>
          </a:p>
        </p:txBody>
      </p:sp>
    </p:spTree>
    <p:extLst>
      <p:ext uri="{BB962C8B-B14F-4D97-AF65-F5344CB8AC3E}">
        <p14:creationId xmlns:p14="http://schemas.microsoft.com/office/powerpoint/2010/main" val="254742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1D16EC-64AA-48C0-92E2-C5161F2C5FF3}" type="datetimeFigureOut">
              <a:rPr lang="nl-NL" smtClean="0"/>
              <a:t>11-1-2021</a:t>
            </a:fld>
            <a:endParaRPr lang="nl-NL"/>
          </a:p>
        </p:txBody>
      </p:sp>
      <p:sp>
        <p:nvSpPr>
          <p:cNvPr id="3" name="Footer Placeholder 2"/>
          <p:cNvSpPr>
            <a:spLocks noGrp="1"/>
          </p:cNvSpPr>
          <p:nvPr>
            <p:ph type="ftr" sz="quarter" idx="11"/>
          </p:nvPr>
        </p:nvSpPr>
        <p:spPr/>
        <p:txBody>
          <a:bodyPr/>
          <a:lstStyle/>
          <a:p>
            <a:endParaRPr lang="nl-NL"/>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AC1C81A-BF86-48DC-ADBC-5B43E91F3E3E}" type="slidenum">
              <a:rPr lang="nl-NL" smtClean="0"/>
              <a:t>‹nr.›</a:t>
            </a:fld>
            <a:endParaRPr lang="nl-NL"/>
          </a:p>
        </p:txBody>
      </p:sp>
    </p:spTree>
    <p:extLst>
      <p:ext uri="{BB962C8B-B14F-4D97-AF65-F5344CB8AC3E}">
        <p14:creationId xmlns:p14="http://schemas.microsoft.com/office/powerpoint/2010/main" val="1509137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l-NL"/>
              <a:t>Klik om stijl te bewerken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F71D16EC-64AA-48C0-92E2-C5161F2C5FF3}" type="datetimeFigureOut">
              <a:rPr lang="nl-NL" smtClean="0"/>
              <a:t>11-1-2021</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AC1C81A-BF86-48DC-ADBC-5B43E91F3E3E}" type="slidenum">
              <a:rPr lang="nl-NL" smtClean="0"/>
              <a:t>‹nr.›</a:t>
            </a:fld>
            <a:endParaRPr lang="nl-NL"/>
          </a:p>
        </p:txBody>
      </p:sp>
    </p:spTree>
    <p:extLst>
      <p:ext uri="{BB962C8B-B14F-4D97-AF65-F5344CB8AC3E}">
        <p14:creationId xmlns:p14="http://schemas.microsoft.com/office/powerpoint/2010/main" val="3541005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F71D16EC-64AA-48C0-92E2-C5161F2C5FF3}" type="datetimeFigureOut">
              <a:rPr lang="nl-NL" smtClean="0"/>
              <a:t>11-1-2021</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AC1C81A-BF86-48DC-ADBC-5B43E91F3E3E}" type="slidenum">
              <a:rPr lang="nl-NL" smtClean="0"/>
              <a:t>‹nr.›</a:t>
            </a:fld>
            <a:endParaRPr lang="nl-NL"/>
          </a:p>
        </p:txBody>
      </p:sp>
    </p:spTree>
    <p:extLst>
      <p:ext uri="{BB962C8B-B14F-4D97-AF65-F5344CB8AC3E}">
        <p14:creationId xmlns:p14="http://schemas.microsoft.com/office/powerpoint/2010/main" val="1287490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71D16EC-64AA-48C0-92E2-C5161F2C5FF3}" type="datetimeFigureOut">
              <a:rPr lang="nl-NL" smtClean="0"/>
              <a:t>11-1-2021</a:t>
            </a:fld>
            <a:endParaRPr lang="nl-NL"/>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AC1C81A-BF86-48DC-ADBC-5B43E91F3E3E}" type="slidenum">
              <a:rPr lang="nl-NL" smtClean="0"/>
              <a:t>‹nr.›</a:t>
            </a:fld>
            <a:endParaRPr lang="nl-NL"/>
          </a:p>
        </p:txBody>
      </p:sp>
    </p:spTree>
    <p:extLst>
      <p:ext uri="{BB962C8B-B14F-4D97-AF65-F5344CB8AC3E}">
        <p14:creationId xmlns:p14="http://schemas.microsoft.com/office/powerpoint/2010/main" val="22143644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kenniscentrumps.nl/sites/default/files/publications/advies_asps_5.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npostart.nl/doe-even-normaal/18-08-2014/VPWON_1227542"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85D584-5598-4510-8D9A-49A55CADDA5A}"/>
              </a:ext>
            </a:extLst>
          </p:cNvPr>
          <p:cNvSpPr>
            <a:spLocks noGrp="1"/>
          </p:cNvSpPr>
          <p:nvPr>
            <p:ph type="ctrTitle"/>
          </p:nvPr>
        </p:nvSpPr>
        <p:spPr>
          <a:xfrm>
            <a:off x="804620" y="5073812"/>
            <a:ext cx="6331904" cy="1146013"/>
          </a:xfrm>
        </p:spPr>
        <p:txBody>
          <a:bodyPr anchor="t">
            <a:normAutofit/>
          </a:bodyPr>
          <a:lstStyle/>
          <a:p>
            <a:pPr algn="l"/>
            <a:r>
              <a:rPr lang="nl-NL" sz="3600" b="1" dirty="0">
                <a:solidFill>
                  <a:srgbClr val="000000"/>
                </a:solidFill>
              </a:rPr>
              <a:t>Cluster B</a:t>
            </a:r>
          </a:p>
        </p:txBody>
      </p:sp>
      <p:sp>
        <p:nvSpPr>
          <p:cNvPr id="3" name="Ondertitel 2">
            <a:extLst>
              <a:ext uri="{FF2B5EF4-FFF2-40B4-BE49-F238E27FC236}">
                <a16:creationId xmlns:a16="http://schemas.microsoft.com/office/drawing/2014/main" id="{866370DE-AE82-4281-A8E1-D5F82D949A4B}"/>
              </a:ext>
            </a:extLst>
          </p:cNvPr>
          <p:cNvSpPr>
            <a:spLocks noGrp="1"/>
          </p:cNvSpPr>
          <p:nvPr>
            <p:ph type="subTitle" idx="1"/>
          </p:nvPr>
        </p:nvSpPr>
        <p:spPr>
          <a:xfrm>
            <a:off x="804997" y="4267832"/>
            <a:ext cx="5946202" cy="805978"/>
          </a:xfrm>
        </p:spPr>
        <p:txBody>
          <a:bodyPr anchor="b">
            <a:normAutofit/>
          </a:bodyPr>
          <a:lstStyle/>
          <a:p>
            <a:pPr algn="l"/>
            <a:r>
              <a:rPr lang="nl-NL" sz="1800" dirty="0">
                <a:solidFill>
                  <a:srgbClr val="000000"/>
                </a:solidFill>
              </a:rPr>
              <a:t>Periode 2: Cliënten met psychiatrische stoornissen</a:t>
            </a:r>
          </a:p>
        </p:txBody>
      </p:sp>
      <p:pic>
        <p:nvPicPr>
          <p:cNvPr id="3080" name="Picture 8" descr="Afbeeldingsresultaat voor psychische stoornissen">
            <a:extLst>
              <a:ext uri="{FF2B5EF4-FFF2-40B4-BE49-F238E27FC236}">
                <a16:creationId xmlns:a16="http://schemas.microsoft.com/office/drawing/2014/main" id="{08CDFBCB-FC97-4192-AD3C-3D19D5C7ED6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2604" t="47744" r="382" b="7398"/>
          <a:stretch/>
        </p:blipFill>
        <p:spPr bwMode="auto">
          <a:xfrm>
            <a:off x="476451" y="324353"/>
            <a:ext cx="2408882" cy="2760041"/>
          </a:xfrm>
          <a:prstGeom prst="rect">
            <a:avLst/>
          </a:prstGeom>
          <a:noFill/>
          <a:extLst>
            <a:ext uri="{909E8E84-426E-40DD-AFC4-6F175D3DCCD1}">
              <a14:hiddenFill xmlns:a14="http://schemas.microsoft.com/office/drawing/2010/main">
                <a:solidFill>
                  <a:srgbClr val="FFFFFF"/>
                </a:solidFill>
              </a14:hiddenFill>
            </a:ext>
          </a:extLst>
        </p:spPr>
      </p:pic>
      <p:pic>
        <p:nvPicPr>
          <p:cNvPr id="6" name="Afbeelding 5" descr="Afbeeldingsresultaat voor noorderpoort logo">
            <a:extLst>
              <a:ext uri="{FF2B5EF4-FFF2-40B4-BE49-F238E27FC236}">
                <a16:creationId xmlns:a16="http://schemas.microsoft.com/office/drawing/2014/main" id="{3745BB43-0B11-42C8-8AC0-3C2221BE50F0}"/>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5006561" y="1121966"/>
            <a:ext cx="2365405" cy="425772"/>
          </a:xfrm>
          <a:prstGeom prst="rect">
            <a:avLst/>
          </a:prstGeom>
          <a:noFill/>
        </p:spPr>
      </p:pic>
      <p:pic>
        <p:nvPicPr>
          <p:cNvPr id="11" name="Picture 4" descr="Afbeeldingsresultaat voor psychische stoornissen">
            <a:extLst>
              <a:ext uri="{FF2B5EF4-FFF2-40B4-BE49-F238E27FC236}">
                <a16:creationId xmlns:a16="http://schemas.microsoft.com/office/drawing/2014/main" id="{D07643BF-A21D-4CC0-B4DB-4DE022F0139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0587"/>
          <a:stretch/>
        </p:blipFill>
        <p:spPr bwMode="auto">
          <a:xfrm>
            <a:off x="8704899" y="3224499"/>
            <a:ext cx="3217333" cy="31981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4287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264038-E522-4F20-84CD-E1EE1FA5C9C0}"/>
              </a:ext>
            </a:extLst>
          </p:cNvPr>
          <p:cNvSpPr>
            <a:spLocks noGrp="1"/>
          </p:cNvSpPr>
          <p:nvPr>
            <p:ph type="title"/>
          </p:nvPr>
        </p:nvSpPr>
        <p:spPr/>
        <p:txBody>
          <a:bodyPr/>
          <a:lstStyle/>
          <a:p>
            <a:r>
              <a:rPr lang="nl-NL" dirty="0"/>
              <a:t>Tips voor omgang met mensen met een ASP</a:t>
            </a:r>
          </a:p>
        </p:txBody>
      </p:sp>
      <p:sp>
        <p:nvSpPr>
          <p:cNvPr id="3" name="Tijdelijke aanduiding voor inhoud 2">
            <a:extLst>
              <a:ext uri="{FF2B5EF4-FFF2-40B4-BE49-F238E27FC236}">
                <a16:creationId xmlns:a16="http://schemas.microsoft.com/office/drawing/2014/main" id="{0B76B1C4-122E-477E-A8E0-C8E7CB876B68}"/>
              </a:ext>
            </a:extLst>
          </p:cNvPr>
          <p:cNvSpPr>
            <a:spLocks noGrp="1"/>
          </p:cNvSpPr>
          <p:nvPr>
            <p:ph idx="1"/>
          </p:nvPr>
        </p:nvSpPr>
        <p:spPr>
          <a:xfrm>
            <a:off x="2167847" y="2133600"/>
            <a:ext cx="9336765" cy="4246652"/>
          </a:xfrm>
        </p:spPr>
        <p:txBody>
          <a:bodyPr>
            <a:normAutofit fontScale="77500" lnSpcReduction="20000"/>
          </a:bodyPr>
          <a:lstStyle/>
          <a:p>
            <a:r>
              <a:rPr lang="nl-NL" dirty="0">
                <a:hlinkClick r:id="rId2"/>
              </a:rPr>
              <a:t>http://kenniscentrumps.nl/sites/default/files/publications/advies_asps_5.pdf</a:t>
            </a:r>
            <a:r>
              <a:rPr lang="nl-NL" dirty="0"/>
              <a:t> </a:t>
            </a:r>
            <a:r>
              <a:rPr lang="nl-NL" dirty="0" err="1"/>
              <a:t>Blz</a:t>
            </a:r>
            <a:r>
              <a:rPr lang="nl-NL" dirty="0"/>
              <a:t> 4</a:t>
            </a:r>
          </a:p>
          <a:p>
            <a:endParaRPr lang="nl-NL" dirty="0"/>
          </a:p>
          <a:p>
            <a:r>
              <a:rPr lang="nl-NL" b="1" dirty="0"/>
              <a:t>Do’s</a:t>
            </a:r>
          </a:p>
          <a:p>
            <a:pPr marL="0" indent="0">
              <a:buNone/>
            </a:pPr>
            <a:r>
              <a:rPr lang="nl-NL" dirty="0"/>
              <a:t> • Blijf je bewust van overdracht en tegenoverdracht die je handelen kunnen sturen. </a:t>
            </a:r>
          </a:p>
          <a:p>
            <a:pPr marL="0" indent="0">
              <a:buNone/>
            </a:pPr>
            <a:r>
              <a:rPr lang="nl-NL" dirty="0"/>
              <a:t>• Spiegel pre-expressief gedrag van de cliënt, echter niet zonder meer (dat gebeurt in het dagelijks leven al genoeg): voorzie het samen met de cliënt van betekenis. </a:t>
            </a:r>
          </a:p>
          <a:p>
            <a:pPr marL="0" indent="0">
              <a:buNone/>
            </a:pPr>
            <a:r>
              <a:rPr lang="nl-NL" dirty="0"/>
              <a:t>• Wees alert op re-</a:t>
            </a:r>
            <a:r>
              <a:rPr lang="nl-NL" dirty="0" err="1"/>
              <a:t>enactment</a:t>
            </a:r>
            <a:r>
              <a:rPr lang="nl-NL" dirty="0"/>
              <a:t> van vroege (</a:t>
            </a:r>
            <a:r>
              <a:rPr lang="nl-NL" dirty="0" err="1"/>
              <a:t>hechtings</a:t>
            </a:r>
            <a:r>
              <a:rPr lang="nl-NL" dirty="0"/>
              <a:t>)trauma’s. • Voeg zo vroeg mogelijk in </a:t>
            </a:r>
            <a:r>
              <a:rPr lang="nl-NL" dirty="0" err="1"/>
              <a:t>in</a:t>
            </a:r>
            <a:r>
              <a:rPr lang="nl-NL" dirty="0"/>
              <a:t> de taal en in vermoedelijke motieven van de cliënt. </a:t>
            </a:r>
          </a:p>
          <a:p>
            <a:pPr marL="0" indent="0">
              <a:buNone/>
            </a:pPr>
            <a:endParaRPr lang="nl-NL" dirty="0"/>
          </a:p>
          <a:p>
            <a:r>
              <a:rPr lang="nl-NL" b="1" dirty="0" err="1"/>
              <a:t>Don’ts</a:t>
            </a:r>
            <a:r>
              <a:rPr lang="nl-NL" b="1" dirty="0"/>
              <a:t>:</a:t>
            </a:r>
          </a:p>
          <a:p>
            <a:pPr marL="0" indent="0">
              <a:buNone/>
            </a:pPr>
            <a:r>
              <a:rPr lang="nl-NL" dirty="0"/>
              <a:t>• Denken dat je het ‘beest’ kunt temmen, redderfantasieën. Te veel (‘ik ben de enige die de cliënt begrijpt’) of te weinig geïnvolveerdheid (bijvoorbeeld elk gedrag als predelict gedrag benoemen).</a:t>
            </a:r>
          </a:p>
          <a:p>
            <a:pPr marL="0" indent="0">
              <a:buNone/>
            </a:pPr>
            <a:r>
              <a:rPr lang="nl-NL" dirty="0"/>
              <a:t>*  Het zicht op de relatie verliezen. • De cliënt reduceren tot dader of juist slachtoffer: beide delen zijn altijd aanwezig. </a:t>
            </a:r>
          </a:p>
          <a:p>
            <a:pPr marL="0" indent="0">
              <a:buNone/>
            </a:pPr>
            <a:r>
              <a:rPr lang="nl-NL" dirty="0"/>
              <a:t>• Bij grenzen stellen vervallen in straffend gedrag. • Anderzijds: te weinig begrenzen, je laten intimideren</a:t>
            </a:r>
          </a:p>
          <a:p>
            <a:pPr marL="0" indent="0">
              <a:buNone/>
            </a:pPr>
            <a:r>
              <a:rPr lang="nl-NL" dirty="0"/>
              <a:t>• Onvoldoende zicht hebben op de angsthuishouding bij je zelf en in je team. </a:t>
            </a:r>
          </a:p>
        </p:txBody>
      </p:sp>
    </p:spTree>
    <p:extLst>
      <p:ext uri="{BB962C8B-B14F-4D97-AF65-F5344CB8AC3E}">
        <p14:creationId xmlns:p14="http://schemas.microsoft.com/office/powerpoint/2010/main" val="1461595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73679E-EB3E-41E1-918E-3A90EF7550A1}"/>
              </a:ext>
            </a:extLst>
          </p:cNvPr>
          <p:cNvSpPr>
            <a:spLocks noGrp="1"/>
          </p:cNvSpPr>
          <p:nvPr>
            <p:ph type="title"/>
          </p:nvPr>
        </p:nvSpPr>
        <p:spPr/>
        <p:txBody>
          <a:bodyPr/>
          <a:lstStyle/>
          <a:p>
            <a:r>
              <a:rPr lang="nl-NL" b="1" dirty="0"/>
              <a:t>3. Theatrale persoonlijkheidsstoorn</a:t>
            </a:r>
            <a:r>
              <a:rPr lang="nl-NL" dirty="0"/>
              <a:t>is</a:t>
            </a:r>
          </a:p>
        </p:txBody>
      </p:sp>
      <p:sp>
        <p:nvSpPr>
          <p:cNvPr id="3" name="Tijdelijke aanduiding voor inhoud 2">
            <a:extLst>
              <a:ext uri="{FF2B5EF4-FFF2-40B4-BE49-F238E27FC236}">
                <a16:creationId xmlns:a16="http://schemas.microsoft.com/office/drawing/2014/main" id="{2C762502-2BB0-42A8-ABEC-58AD02DCF4CE}"/>
              </a:ext>
            </a:extLst>
          </p:cNvPr>
          <p:cNvSpPr>
            <a:spLocks noGrp="1"/>
          </p:cNvSpPr>
          <p:nvPr>
            <p:ph idx="1"/>
          </p:nvPr>
        </p:nvSpPr>
        <p:spPr/>
        <p:txBody>
          <a:bodyPr>
            <a:normAutofit/>
          </a:bodyPr>
          <a:lstStyle/>
          <a:p>
            <a:r>
              <a:rPr lang="nl-NL" dirty="0"/>
              <a:t>Continu patroon van overdreven emotionaliteit (</a:t>
            </a:r>
            <a:r>
              <a:rPr lang="nl-NL" dirty="0" err="1"/>
              <a:t>woede-aanvallen</a:t>
            </a:r>
            <a:r>
              <a:rPr lang="nl-NL" dirty="0"/>
              <a:t>, huilbuien, enthousiaste begroetingen) en </a:t>
            </a:r>
            <a:r>
              <a:rPr lang="nl-NL" dirty="0" err="1"/>
              <a:t>aandachtzoekend</a:t>
            </a:r>
            <a:r>
              <a:rPr lang="nl-NL" dirty="0"/>
              <a:t> gedrag.</a:t>
            </a:r>
          </a:p>
          <a:p>
            <a:r>
              <a:rPr lang="nl-NL" dirty="0"/>
              <a:t>Voortdurend in middelpunt van belangstelling willen staan, indruk willen maken, meer willen lijken, (seksueel) provocerend gedrag.</a:t>
            </a:r>
          </a:p>
          <a:p>
            <a:r>
              <a:rPr lang="nl-NL" dirty="0"/>
              <a:t>Lichamelijke aantrekkelijkheid is zeer belangrijk en hieraan wordt veel tijd en geld gespendeerd </a:t>
            </a:r>
            <a:r>
              <a:rPr lang="nl-NL" dirty="0">
                <a:sym typeface="Wingdings" panose="05000000000000000000" pitchFamily="2" charset="2"/>
              </a:rPr>
              <a:t> foto moet perfect</a:t>
            </a:r>
          </a:p>
          <a:p>
            <a:r>
              <a:rPr lang="nl-NL" dirty="0"/>
              <a:t>Uiten van niet gevoelde gevoelens, </a:t>
            </a:r>
            <a:r>
              <a:rPr lang="nl-NL" dirty="0" err="1"/>
              <a:t>bijv</a:t>
            </a:r>
            <a:r>
              <a:rPr lang="nl-NL" dirty="0"/>
              <a:t> om erbij te horen om de aandacht te krijgen.</a:t>
            </a:r>
            <a:endParaRPr lang="nl-NL" dirty="0">
              <a:sym typeface="Wingdings" panose="05000000000000000000" pitchFamily="2" charset="2"/>
            </a:endParaRPr>
          </a:p>
          <a:p>
            <a:r>
              <a:rPr lang="nl-NL" dirty="0"/>
              <a:t>Gedragingen, die bij het kind normaal gevonden worden en bij de volwassene on(aangepast) (pruilen, verongelijkt op bed gaan liggen)</a:t>
            </a:r>
          </a:p>
        </p:txBody>
      </p:sp>
    </p:spTree>
    <p:extLst>
      <p:ext uri="{BB962C8B-B14F-4D97-AF65-F5344CB8AC3E}">
        <p14:creationId xmlns:p14="http://schemas.microsoft.com/office/powerpoint/2010/main" val="611734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67BAF8-C433-442C-A1EF-96FD2FD8B3CD}"/>
              </a:ext>
            </a:extLst>
          </p:cNvPr>
          <p:cNvSpPr>
            <a:spLocks noGrp="1"/>
          </p:cNvSpPr>
          <p:nvPr>
            <p:ph type="title"/>
          </p:nvPr>
        </p:nvSpPr>
        <p:spPr/>
        <p:txBody>
          <a:bodyPr/>
          <a:lstStyle/>
          <a:p>
            <a:r>
              <a:rPr lang="nl-NL" b="1" dirty="0"/>
              <a:t>4. Narcistische persoonlijkheidsstoornis</a:t>
            </a:r>
          </a:p>
        </p:txBody>
      </p:sp>
      <p:sp>
        <p:nvSpPr>
          <p:cNvPr id="3" name="Tijdelijke aanduiding voor inhoud 2">
            <a:extLst>
              <a:ext uri="{FF2B5EF4-FFF2-40B4-BE49-F238E27FC236}">
                <a16:creationId xmlns:a16="http://schemas.microsoft.com/office/drawing/2014/main" id="{9E7AD2D9-AEA6-4C4E-B4ED-A6A693FE3579}"/>
              </a:ext>
            </a:extLst>
          </p:cNvPr>
          <p:cNvSpPr>
            <a:spLocks noGrp="1"/>
          </p:cNvSpPr>
          <p:nvPr>
            <p:ph idx="1"/>
          </p:nvPr>
        </p:nvSpPr>
        <p:spPr/>
        <p:txBody>
          <a:bodyPr>
            <a:normAutofit/>
          </a:bodyPr>
          <a:lstStyle/>
          <a:p>
            <a:r>
              <a:rPr lang="nl-NL" dirty="0"/>
              <a:t>Een narcistische persoonlijkheidsstoornis is tweezijdig. Aan de ene kant staat een opgeblazen gevoel van zelfbelang en zucht naar bewondering centraal, en aan de andere kant is er sprake van een extreem gevoel van minderwaardigheid en onzekerheid. Narcistisch gedrag is vaak lastig te herkennen.</a:t>
            </a:r>
          </a:p>
        </p:txBody>
      </p:sp>
      <p:pic>
        <p:nvPicPr>
          <p:cNvPr id="3074" name="Picture 2">
            <a:extLst>
              <a:ext uri="{FF2B5EF4-FFF2-40B4-BE49-F238E27FC236}">
                <a16:creationId xmlns:a16="http://schemas.microsoft.com/office/drawing/2014/main" id="{F6EB9F9F-1FED-4E61-965B-6BA95100EC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12860" y="4406900"/>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8004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0ECA58-BE3C-40C4-BDD7-75836876C564}"/>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50824D40-C875-4EEA-B910-F4917F3D89E5}"/>
              </a:ext>
            </a:extLst>
          </p:cNvPr>
          <p:cNvSpPr>
            <a:spLocks noGrp="1"/>
          </p:cNvSpPr>
          <p:nvPr>
            <p:ph idx="1"/>
          </p:nvPr>
        </p:nvSpPr>
        <p:spPr/>
        <p:txBody>
          <a:bodyPr>
            <a:normAutofit fontScale="85000" lnSpcReduction="20000"/>
          </a:bodyPr>
          <a:lstStyle/>
          <a:p>
            <a:r>
              <a:rPr lang="nl-NL" dirty="0"/>
              <a:t>Mensen met narcisme zijn ervan overtuigd dat zij meer ‘bijzonder’ zijn dan andere mensen. Dit laten zij ook graag aan anderen merken. </a:t>
            </a:r>
          </a:p>
          <a:p>
            <a:r>
              <a:rPr lang="nl-NL" dirty="0"/>
              <a:t>Iemand met een narcistische persoonlijkheidsstoornis wil constant bewonderd worden. Hij of zij geniet daar enorm van.</a:t>
            </a:r>
          </a:p>
          <a:p>
            <a:r>
              <a:rPr lang="nl-NL" dirty="0"/>
              <a:t>Een gebrek aan empathie</a:t>
            </a:r>
          </a:p>
          <a:p>
            <a:r>
              <a:rPr lang="nl-NL" dirty="0"/>
              <a:t>Gespeeld charmant zijn</a:t>
            </a:r>
          </a:p>
          <a:p>
            <a:r>
              <a:rPr lang="nl-NL" dirty="0"/>
              <a:t>Verslaafd aan aandacht krijgen</a:t>
            </a:r>
          </a:p>
          <a:p>
            <a:r>
              <a:rPr lang="nl-NL" dirty="0"/>
              <a:t>Agressief gedrag vertonen</a:t>
            </a:r>
          </a:p>
          <a:p>
            <a:r>
              <a:rPr lang="nl-NL" dirty="0"/>
              <a:t>Gebrek aan emoties</a:t>
            </a:r>
          </a:p>
          <a:p>
            <a:r>
              <a:rPr lang="nl-NL" dirty="0"/>
              <a:t>Een groot ego</a:t>
            </a:r>
          </a:p>
          <a:p>
            <a:r>
              <a:rPr lang="nl-NL" dirty="0"/>
              <a:t>Macht willen hebben</a:t>
            </a:r>
          </a:p>
          <a:p>
            <a:r>
              <a:rPr lang="nl-NL" dirty="0"/>
              <a:t>Gebrek aan berouw of schuldgevoelens</a:t>
            </a:r>
          </a:p>
          <a:p>
            <a:r>
              <a:rPr lang="nl-NL" dirty="0"/>
              <a:t>Extreem jaloers zijn</a:t>
            </a:r>
          </a:p>
          <a:p>
            <a:endParaRPr lang="nl-NL" dirty="0"/>
          </a:p>
        </p:txBody>
      </p:sp>
    </p:spTree>
    <p:extLst>
      <p:ext uri="{BB962C8B-B14F-4D97-AF65-F5344CB8AC3E}">
        <p14:creationId xmlns:p14="http://schemas.microsoft.com/office/powerpoint/2010/main" val="2635959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F78F2-EAE5-4E2C-AEC8-41604D883969}"/>
              </a:ext>
            </a:extLst>
          </p:cNvPr>
          <p:cNvSpPr>
            <a:spLocks noGrp="1"/>
          </p:cNvSpPr>
          <p:nvPr>
            <p:ph type="title"/>
          </p:nvPr>
        </p:nvSpPr>
        <p:spPr/>
        <p:txBody>
          <a:bodyPr/>
          <a:lstStyle/>
          <a:p>
            <a:r>
              <a:rPr lang="nl-NL" b="1" dirty="0"/>
              <a:t>Rol PBSD</a:t>
            </a:r>
          </a:p>
        </p:txBody>
      </p:sp>
      <p:sp>
        <p:nvSpPr>
          <p:cNvPr id="3" name="Tijdelijke aanduiding voor inhoud 2">
            <a:extLst>
              <a:ext uri="{FF2B5EF4-FFF2-40B4-BE49-F238E27FC236}">
                <a16:creationId xmlns:a16="http://schemas.microsoft.com/office/drawing/2014/main" id="{65950514-E154-4992-A388-E77BD724849D}"/>
              </a:ext>
            </a:extLst>
          </p:cNvPr>
          <p:cNvSpPr>
            <a:spLocks noGrp="1"/>
          </p:cNvSpPr>
          <p:nvPr>
            <p:ph idx="1"/>
          </p:nvPr>
        </p:nvSpPr>
        <p:spPr/>
        <p:txBody>
          <a:bodyPr/>
          <a:lstStyle/>
          <a:p>
            <a:r>
              <a:rPr lang="nl-NL" dirty="0"/>
              <a:t>Het doel van de begeleiding is om de cliënt tijdens het behandelproces zo veel mogelijk te ondersteunen. Als begeleider is het belangrijk om je in te leven in de situatie van je cliënt met een persoonlijkheidsstoornis. Je staat stil bij de vraag: hoe gaat deze cliënt om met zijn of haar persoonlijkheidsstoornis? Wat betekent het voor deze cliënt om elke dag weer het effect van de stoornis te ervaren in het dagdagelijkse leven?</a:t>
            </a:r>
          </a:p>
        </p:txBody>
      </p:sp>
    </p:spTree>
    <p:extLst>
      <p:ext uri="{BB962C8B-B14F-4D97-AF65-F5344CB8AC3E}">
        <p14:creationId xmlns:p14="http://schemas.microsoft.com/office/powerpoint/2010/main" val="802520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5E4D6E-7CF6-4D03-99FB-9730D6991E19}"/>
              </a:ext>
            </a:extLst>
          </p:cNvPr>
          <p:cNvSpPr>
            <a:spLocks noGrp="1"/>
          </p:cNvSpPr>
          <p:nvPr>
            <p:ph type="title"/>
          </p:nvPr>
        </p:nvSpPr>
        <p:spPr/>
        <p:txBody>
          <a:bodyPr/>
          <a:lstStyle/>
          <a:p>
            <a:r>
              <a:rPr lang="nl-NL" b="1" dirty="0"/>
              <a:t>Opdracht</a:t>
            </a:r>
          </a:p>
        </p:txBody>
      </p:sp>
      <p:sp>
        <p:nvSpPr>
          <p:cNvPr id="3" name="Tijdelijke aanduiding voor inhoud 2">
            <a:extLst>
              <a:ext uri="{FF2B5EF4-FFF2-40B4-BE49-F238E27FC236}">
                <a16:creationId xmlns:a16="http://schemas.microsoft.com/office/drawing/2014/main" id="{DEF48D1A-9558-45B2-AA1E-A7FB3EB9FAEF}"/>
              </a:ext>
            </a:extLst>
          </p:cNvPr>
          <p:cNvSpPr>
            <a:spLocks noGrp="1"/>
          </p:cNvSpPr>
          <p:nvPr>
            <p:ph idx="1"/>
          </p:nvPr>
        </p:nvSpPr>
        <p:spPr>
          <a:xfrm>
            <a:off x="2424825" y="1540189"/>
            <a:ext cx="8915400" cy="3777622"/>
          </a:xfrm>
        </p:spPr>
        <p:txBody>
          <a:bodyPr/>
          <a:lstStyle/>
          <a:p>
            <a:r>
              <a:rPr lang="nl-NL" dirty="0"/>
              <a:t>Ga naar je werkboek en maak de vragen bij de casus ‘Michael wil weer gaan gebruiken</a:t>
            </a:r>
          </a:p>
          <a:p>
            <a:endParaRPr lang="nl-NL" dirty="0"/>
          </a:p>
          <a:p>
            <a:endParaRPr lang="nl-NL" dirty="0"/>
          </a:p>
        </p:txBody>
      </p:sp>
      <p:pic>
        <p:nvPicPr>
          <p:cNvPr id="4098" name="Picture 2" descr="Afbeeldingsresultaat voor borderline stoornis">
            <a:extLst>
              <a:ext uri="{FF2B5EF4-FFF2-40B4-BE49-F238E27FC236}">
                <a16:creationId xmlns:a16="http://schemas.microsoft.com/office/drawing/2014/main" id="{CA11BE67-2E03-4BCA-A970-2F6519252F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2251" y="3114359"/>
            <a:ext cx="7192303" cy="31975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5043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987333AD-4230-4B02-912B-75DADC3A7FAB}"/>
              </a:ext>
            </a:extLst>
          </p:cNvPr>
          <p:cNvSpPr/>
          <p:nvPr/>
        </p:nvSpPr>
        <p:spPr>
          <a:xfrm>
            <a:off x="3961557" y="-84090"/>
            <a:ext cx="3643947" cy="1754326"/>
          </a:xfrm>
          <a:prstGeom prst="rect">
            <a:avLst/>
          </a:prstGeom>
          <a:noFill/>
        </p:spPr>
        <p:txBody>
          <a:bodyPr wrap="none" lIns="91440" tIns="45720" rIns="91440" bIns="45720">
            <a:spAutoFit/>
          </a:bodyPr>
          <a:lstStyle/>
          <a:p>
            <a:pPr algn="ctr"/>
            <a:endParaRPr lang="nl-NL" sz="5400" b="0" cap="none" spc="0" dirty="0">
              <a:ln w="0"/>
              <a:solidFill>
                <a:schemeClr val="tx1"/>
              </a:solidFill>
              <a:effectLst>
                <a:outerShdw blurRad="38100" dist="19050" dir="2700000" algn="tl" rotWithShape="0">
                  <a:schemeClr val="dk1">
                    <a:alpha val="40000"/>
                  </a:schemeClr>
                </a:outerShdw>
              </a:effectLst>
            </a:endParaRPr>
          </a:p>
          <a:p>
            <a:pPr algn="ctr"/>
            <a:r>
              <a:rPr lang="nl-NL" sz="5400" dirty="0">
                <a:ln w="0"/>
                <a:effectLst>
                  <a:outerShdw blurRad="38100" dist="19050" dir="2700000" algn="tl" rotWithShape="0">
                    <a:schemeClr val="dk1">
                      <a:alpha val="40000"/>
                    </a:schemeClr>
                  </a:outerShdw>
                </a:effectLst>
              </a:rPr>
              <a:t>Vandaag:</a:t>
            </a:r>
            <a:endParaRPr lang="nl-NL" sz="5400" b="0" cap="none" spc="0" dirty="0">
              <a:ln w="0"/>
              <a:solidFill>
                <a:schemeClr val="tx1"/>
              </a:solidFill>
              <a:effectLst>
                <a:outerShdw blurRad="38100" dist="19050" dir="2700000" algn="tl" rotWithShape="0">
                  <a:schemeClr val="dk1">
                    <a:alpha val="40000"/>
                  </a:schemeClr>
                </a:outerShdw>
              </a:effectLst>
            </a:endParaRPr>
          </a:p>
        </p:txBody>
      </p:sp>
      <p:sp>
        <p:nvSpPr>
          <p:cNvPr id="4" name="Rechthoek 3">
            <a:extLst>
              <a:ext uri="{FF2B5EF4-FFF2-40B4-BE49-F238E27FC236}">
                <a16:creationId xmlns:a16="http://schemas.microsoft.com/office/drawing/2014/main" id="{AF86F032-4D17-4069-8577-5F56C3E17078}"/>
              </a:ext>
            </a:extLst>
          </p:cNvPr>
          <p:cNvSpPr/>
          <p:nvPr/>
        </p:nvSpPr>
        <p:spPr>
          <a:xfrm>
            <a:off x="3357911" y="2135129"/>
            <a:ext cx="5153975" cy="923330"/>
          </a:xfrm>
          <a:prstGeom prst="rect">
            <a:avLst/>
          </a:prstGeom>
          <a:noFill/>
        </p:spPr>
        <p:txBody>
          <a:bodyPr wrap="none" lIns="91440" tIns="45720" rIns="91440" bIns="45720">
            <a:spAutoFit/>
          </a:bodyPr>
          <a:lstStyle/>
          <a:p>
            <a:pPr algn="ctr"/>
            <a:r>
              <a:rPr lang="nl-NL" sz="5400" b="0" cap="none" spc="0" dirty="0">
                <a:ln w="0"/>
                <a:solidFill>
                  <a:schemeClr val="tx1"/>
                </a:solidFill>
                <a:effectLst>
                  <a:outerShdw blurRad="38100" dist="19050" dir="2700000" algn="tl" rotWithShape="0">
                    <a:schemeClr val="dk1">
                      <a:alpha val="40000"/>
                    </a:schemeClr>
                  </a:outerShdw>
                </a:effectLst>
              </a:rPr>
              <a:t>2. </a:t>
            </a:r>
            <a:r>
              <a:rPr lang="nl-NL" sz="5400" dirty="0">
                <a:ln w="0"/>
                <a:effectLst>
                  <a:outerShdw blurRad="38100" dist="19050" dir="2700000" algn="tl" rotWithShape="0">
                    <a:schemeClr val="dk1">
                      <a:alpha val="40000"/>
                    </a:schemeClr>
                  </a:outerShdw>
                </a:effectLst>
              </a:rPr>
              <a:t>Info cluster B</a:t>
            </a:r>
            <a:endParaRPr lang="nl-NL" sz="5400" b="0" cap="none" spc="0" dirty="0">
              <a:ln w="0"/>
              <a:solidFill>
                <a:schemeClr val="tx1"/>
              </a:solidFill>
              <a:effectLst>
                <a:outerShdw blurRad="38100" dist="19050" dir="2700000" algn="tl" rotWithShape="0">
                  <a:schemeClr val="dk1">
                    <a:alpha val="40000"/>
                  </a:schemeClr>
                </a:outerShdw>
              </a:effectLst>
            </a:endParaRPr>
          </a:p>
        </p:txBody>
      </p:sp>
      <p:sp>
        <p:nvSpPr>
          <p:cNvPr id="5" name="Rechthoek 4">
            <a:extLst>
              <a:ext uri="{FF2B5EF4-FFF2-40B4-BE49-F238E27FC236}">
                <a16:creationId xmlns:a16="http://schemas.microsoft.com/office/drawing/2014/main" id="{0EF35572-14B2-4760-91E7-F984D0DCFEE3}"/>
              </a:ext>
            </a:extLst>
          </p:cNvPr>
          <p:cNvSpPr/>
          <p:nvPr/>
        </p:nvSpPr>
        <p:spPr>
          <a:xfrm>
            <a:off x="2668626" y="3107933"/>
            <a:ext cx="6678431" cy="923330"/>
          </a:xfrm>
          <a:prstGeom prst="rect">
            <a:avLst/>
          </a:prstGeom>
          <a:noFill/>
        </p:spPr>
        <p:txBody>
          <a:bodyPr wrap="none" lIns="91440" tIns="45720" rIns="91440" bIns="45720">
            <a:spAutoFit/>
          </a:bodyPr>
          <a:lstStyle/>
          <a:p>
            <a:pPr algn="ctr"/>
            <a:r>
              <a:rPr lang="nl-NL" sz="5400" b="0" cap="none" spc="0" dirty="0">
                <a:ln w="0"/>
                <a:solidFill>
                  <a:schemeClr val="tx1"/>
                </a:solidFill>
                <a:effectLst>
                  <a:outerShdw blurRad="38100" dist="19050" dir="2700000" algn="tl" rotWithShape="0">
                    <a:schemeClr val="dk1">
                      <a:alpha val="40000"/>
                    </a:schemeClr>
                  </a:outerShdw>
                </a:effectLst>
              </a:rPr>
              <a:t>3. Filmfragment BPS</a:t>
            </a:r>
          </a:p>
        </p:txBody>
      </p:sp>
      <p:sp>
        <p:nvSpPr>
          <p:cNvPr id="6" name="Rechthoek 5">
            <a:extLst>
              <a:ext uri="{FF2B5EF4-FFF2-40B4-BE49-F238E27FC236}">
                <a16:creationId xmlns:a16="http://schemas.microsoft.com/office/drawing/2014/main" id="{ADFBE4C4-6BD6-4C17-8A42-B7C8ECEE24EB}"/>
              </a:ext>
            </a:extLst>
          </p:cNvPr>
          <p:cNvSpPr/>
          <p:nvPr/>
        </p:nvSpPr>
        <p:spPr>
          <a:xfrm>
            <a:off x="2132414" y="4144277"/>
            <a:ext cx="7927171" cy="923330"/>
          </a:xfrm>
          <a:prstGeom prst="rect">
            <a:avLst/>
          </a:prstGeom>
          <a:noFill/>
        </p:spPr>
        <p:txBody>
          <a:bodyPr wrap="none" lIns="91440" tIns="45720" rIns="91440" bIns="45720">
            <a:spAutoFit/>
          </a:bodyPr>
          <a:lstStyle/>
          <a:p>
            <a:pPr algn="ctr"/>
            <a:r>
              <a:rPr lang="nl-NL" sz="5400" b="0" cap="none" spc="0" dirty="0">
                <a:ln w="0"/>
                <a:solidFill>
                  <a:schemeClr val="tx1"/>
                </a:solidFill>
                <a:effectLst>
                  <a:outerShdw blurRad="38100" dist="19050" dir="2700000" algn="tl" rotWithShape="0">
                    <a:schemeClr val="dk1">
                      <a:alpha val="40000"/>
                    </a:schemeClr>
                  </a:outerShdw>
                </a:effectLst>
              </a:rPr>
              <a:t>4. Casus BPS/verslaving</a:t>
            </a:r>
          </a:p>
        </p:txBody>
      </p:sp>
    </p:spTree>
    <p:extLst>
      <p:ext uri="{BB962C8B-B14F-4D97-AF65-F5344CB8AC3E}">
        <p14:creationId xmlns:p14="http://schemas.microsoft.com/office/powerpoint/2010/main" val="1508029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1481CD-E3EC-4AF9-B36F-A43054101BEC}"/>
              </a:ext>
            </a:extLst>
          </p:cNvPr>
          <p:cNvSpPr>
            <a:spLocks noGrp="1"/>
          </p:cNvSpPr>
          <p:nvPr>
            <p:ph type="title"/>
          </p:nvPr>
        </p:nvSpPr>
        <p:spPr/>
        <p:txBody>
          <a:bodyPr>
            <a:normAutofit fontScale="90000"/>
          </a:bodyPr>
          <a:lstStyle/>
          <a:p>
            <a:r>
              <a:rPr lang="nl-NL" b="1" dirty="0"/>
              <a:t>Vandaag: Cluster B persoonlijkheidsstoornis</a:t>
            </a:r>
            <a:br>
              <a:rPr lang="nl-NL" b="1" dirty="0"/>
            </a:br>
            <a:r>
              <a:rPr lang="nl-NL" b="1" dirty="0"/>
              <a:t>Stoornis gericht op emotieregulatie </a:t>
            </a:r>
          </a:p>
        </p:txBody>
      </p:sp>
      <p:sp>
        <p:nvSpPr>
          <p:cNvPr id="3" name="Tijdelijke aanduiding voor inhoud 2">
            <a:extLst>
              <a:ext uri="{FF2B5EF4-FFF2-40B4-BE49-F238E27FC236}">
                <a16:creationId xmlns:a16="http://schemas.microsoft.com/office/drawing/2014/main" id="{DB4CBCF7-FE97-4A42-824D-4633ECE4C0C2}"/>
              </a:ext>
            </a:extLst>
          </p:cNvPr>
          <p:cNvSpPr>
            <a:spLocks noGrp="1"/>
          </p:cNvSpPr>
          <p:nvPr>
            <p:ph idx="1"/>
          </p:nvPr>
        </p:nvSpPr>
        <p:spPr/>
        <p:txBody>
          <a:bodyPr>
            <a:normAutofit/>
          </a:bodyPr>
          <a:lstStyle/>
          <a:p>
            <a:r>
              <a:rPr lang="nl-NL" dirty="0"/>
              <a:t>Stoornissen gericht op emotieregulatie, vaak impulsief</a:t>
            </a:r>
          </a:p>
          <a:p>
            <a:r>
              <a:rPr lang="nl-NL" dirty="0"/>
              <a:t>"flamboyant" en/of "theatraal’’</a:t>
            </a:r>
          </a:p>
          <a:p>
            <a:endParaRPr lang="nl-NL" dirty="0"/>
          </a:p>
          <a:p>
            <a:pPr marL="0" indent="0">
              <a:buNone/>
            </a:pPr>
            <a:r>
              <a:rPr lang="nl-NL" dirty="0"/>
              <a:t>Binnen dit cluster vallen:</a:t>
            </a:r>
          </a:p>
          <a:p>
            <a:r>
              <a:rPr lang="nl-NL" dirty="0"/>
              <a:t>1. borderline persoonlijkheidsstoornis</a:t>
            </a:r>
          </a:p>
          <a:p>
            <a:r>
              <a:rPr lang="nl-NL" dirty="0"/>
              <a:t>2. antisociale persoonlijkheidsstoornis</a:t>
            </a:r>
          </a:p>
          <a:p>
            <a:r>
              <a:rPr lang="nl-NL" dirty="0"/>
              <a:t>3. theatrale persoonlijkheidsstoornis</a:t>
            </a:r>
          </a:p>
          <a:p>
            <a:r>
              <a:rPr lang="nl-NL" dirty="0"/>
              <a:t>4. narcistische persoonlijkheidsstoornis</a:t>
            </a:r>
          </a:p>
          <a:p>
            <a:endParaRPr lang="nl-NL" dirty="0"/>
          </a:p>
        </p:txBody>
      </p:sp>
      <p:pic>
        <p:nvPicPr>
          <p:cNvPr id="2050" name="Picture 2" descr="Afbeeldingsresultaat voor letter b">
            <a:extLst>
              <a:ext uri="{FF2B5EF4-FFF2-40B4-BE49-F238E27FC236}">
                <a16:creationId xmlns:a16="http://schemas.microsoft.com/office/drawing/2014/main" id="{FF03098E-2F02-42EC-AAB0-A81A2108BA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39175" y="3597275"/>
            <a:ext cx="2714625" cy="2714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6814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FE388D-D3B8-4EE7-BC80-9DF9D879CE66}"/>
              </a:ext>
            </a:extLst>
          </p:cNvPr>
          <p:cNvSpPr>
            <a:spLocks noGrp="1"/>
          </p:cNvSpPr>
          <p:nvPr>
            <p:ph type="title"/>
          </p:nvPr>
        </p:nvSpPr>
        <p:spPr/>
        <p:txBody>
          <a:bodyPr/>
          <a:lstStyle/>
          <a:p>
            <a:r>
              <a:rPr lang="nl-NL" b="1" dirty="0"/>
              <a:t>1. Borderline persoonlijkheidsstoornis (BPS)</a:t>
            </a:r>
          </a:p>
        </p:txBody>
      </p:sp>
      <p:sp>
        <p:nvSpPr>
          <p:cNvPr id="3" name="Tijdelijke aanduiding voor inhoud 2">
            <a:extLst>
              <a:ext uri="{FF2B5EF4-FFF2-40B4-BE49-F238E27FC236}">
                <a16:creationId xmlns:a16="http://schemas.microsoft.com/office/drawing/2014/main" id="{C7F16BFB-6268-4F81-9EB2-D6B8F60007E1}"/>
              </a:ext>
            </a:extLst>
          </p:cNvPr>
          <p:cNvSpPr>
            <a:spLocks noGrp="1"/>
          </p:cNvSpPr>
          <p:nvPr>
            <p:ph idx="1"/>
          </p:nvPr>
        </p:nvSpPr>
        <p:spPr/>
        <p:txBody>
          <a:bodyPr>
            <a:normAutofit lnSpcReduction="10000"/>
          </a:bodyPr>
          <a:lstStyle/>
          <a:p>
            <a:r>
              <a:rPr lang="nl-NL" i="1" dirty="0"/>
              <a:t>emotieregulatiestoornis</a:t>
            </a:r>
            <a:r>
              <a:rPr lang="nl-NL" dirty="0"/>
              <a:t> </a:t>
            </a:r>
          </a:p>
          <a:p>
            <a:r>
              <a:rPr lang="nl-NL" dirty="0"/>
              <a:t>voelt zich vaak niet in balans. Erg instabiel en kan soms onvoorspelbaar (ook voor zichzelf) reageren. </a:t>
            </a:r>
          </a:p>
          <a:p>
            <a:r>
              <a:rPr lang="nl-NL" dirty="0"/>
              <a:t>Deze cliënt voelt zich vaak snel afgewezen, bang om door mensen in de steek gelaten te worden. Hij reageert sterk emotioneel als dat dreigt te gebeuren.</a:t>
            </a:r>
          </a:p>
          <a:p>
            <a:r>
              <a:rPr lang="nl-NL" dirty="0"/>
              <a:t>Deze cliënten kunnen last hebben van wantrouwen</a:t>
            </a:r>
            <a:br>
              <a:rPr lang="nl-NL" dirty="0"/>
            </a:br>
            <a:r>
              <a:rPr lang="nl-NL" dirty="0"/>
              <a:t>naar andere mensen en laten zich vaak door </a:t>
            </a:r>
            <a:br>
              <a:rPr lang="nl-NL" dirty="0"/>
            </a:br>
            <a:r>
              <a:rPr lang="nl-NL" dirty="0"/>
              <a:t>niemand echt kennen.</a:t>
            </a:r>
          </a:p>
          <a:p>
            <a:r>
              <a:rPr lang="nl-NL" dirty="0"/>
              <a:t>Vaak sprake van zwartwit denken: iets of iemand is </a:t>
            </a:r>
            <a:br>
              <a:rPr lang="nl-NL" dirty="0"/>
            </a:br>
            <a:r>
              <a:rPr lang="nl-NL" dirty="0"/>
              <a:t>helemaal goed of helemaal fout.</a:t>
            </a:r>
            <a:br>
              <a:rPr lang="nl-NL" dirty="0"/>
            </a:br>
            <a:r>
              <a:rPr lang="nl-NL" dirty="0"/>
              <a:t> (beschermingsmechanisme)</a:t>
            </a:r>
          </a:p>
        </p:txBody>
      </p:sp>
      <p:pic>
        <p:nvPicPr>
          <p:cNvPr id="5122" name="Picture 2" descr="Afbeeldingsresultaat voor borderline stoornis">
            <a:extLst>
              <a:ext uri="{FF2B5EF4-FFF2-40B4-BE49-F238E27FC236}">
                <a16:creationId xmlns:a16="http://schemas.microsoft.com/office/drawing/2014/main" id="{18EEEFDA-32ED-4B1C-8E5F-AA8E8F170A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6300" y="4001294"/>
            <a:ext cx="28575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2450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6662AA85-90E8-4E99-9216-DF940D3D113F}"/>
              </a:ext>
            </a:extLst>
          </p:cNvPr>
          <p:cNvSpPr>
            <a:spLocks noGrp="1"/>
          </p:cNvSpPr>
          <p:nvPr>
            <p:ph idx="1"/>
          </p:nvPr>
        </p:nvSpPr>
        <p:spPr/>
        <p:txBody>
          <a:bodyPr>
            <a:normAutofit/>
          </a:bodyPr>
          <a:lstStyle/>
          <a:p>
            <a:r>
              <a:rPr lang="nl-NL" dirty="0"/>
              <a:t>Door hun impulsieve manier van reageren, doen ze dingen die schadelijk zijn voor hen zelf of voor anderen. (roekeloos autorijden of middelenmisbruik)</a:t>
            </a:r>
          </a:p>
          <a:p>
            <a:r>
              <a:rPr lang="nl-NL" dirty="0"/>
              <a:t>Ook kan het voorkomen dat men zichzelf snijdt of op een andere manier beschadigt (automutilatie). </a:t>
            </a:r>
          </a:p>
          <a:p>
            <a:r>
              <a:rPr lang="nl-NL" dirty="0"/>
              <a:t>Mensen met een borderline persoonlijkheidsstoornis hebben ook vaak last van aan stress gerelateerde lichamelijke klachten en angststoornissen.</a:t>
            </a:r>
          </a:p>
          <a:p>
            <a:r>
              <a:rPr lang="nl-NL" dirty="0"/>
              <a:t>Vaak voortkomend uit onveilige gehechtheid, trauma</a:t>
            </a:r>
          </a:p>
          <a:p>
            <a:r>
              <a:rPr lang="nl-NL" dirty="0" err="1"/>
              <a:t>Comorbiditeit</a:t>
            </a:r>
            <a:r>
              <a:rPr lang="nl-NL" dirty="0"/>
              <a:t>: PTSS, eetstoornis</a:t>
            </a:r>
          </a:p>
        </p:txBody>
      </p:sp>
    </p:spTree>
    <p:extLst>
      <p:ext uri="{BB962C8B-B14F-4D97-AF65-F5344CB8AC3E}">
        <p14:creationId xmlns:p14="http://schemas.microsoft.com/office/powerpoint/2010/main" val="1981979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2AA94C-9AB0-4F1D-A24E-A69EACE1B697}"/>
              </a:ext>
            </a:extLst>
          </p:cNvPr>
          <p:cNvSpPr>
            <a:spLocks noGrp="1"/>
          </p:cNvSpPr>
          <p:nvPr>
            <p:ph type="title"/>
          </p:nvPr>
        </p:nvSpPr>
        <p:spPr/>
        <p:txBody>
          <a:bodyPr/>
          <a:lstStyle/>
          <a:p>
            <a:r>
              <a:rPr lang="nl-NL" b="1" dirty="0"/>
              <a:t>Voorbeeld</a:t>
            </a:r>
          </a:p>
        </p:txBody>
      </p:sp>
      <p:sp>
        <p:nvSpPr>
          <p:cNvPr id="3" name="Tijdelijke aanduiding voor inhoud 2">
            <a:extLst>
              <a:ext uri="{FF2B5EF4-FFF2-40B4-BE49-F238E27FC236}">
                <a16:creationId xmlns:a16="http://schemas.microsoft.com/office/drawing/2014/main" id="{D6E8181D-5FF2-41BF-914C-66334F3190E9}"/>
              </a:ext>
            </a:extLst>
          </p:cNvPr>
          <p:cNvSpPr>
            <a:spLocks noGrp="1"/>
          </p:cNvSpPr>
          <p:nvPr>
            <p:ph idx="1"/>
          </p:nvPr>
        </p:nvSpPr>
        <p:spPr>
          <a:xfrm>
            <a:off x="2589212" y="1636159"/>
            <a:ext cx="8915400" cy="537681"/>
          </a:xfrm>
        </p:spPr>
        <p:txBody>
          <a:bodyPr>
            <a:normAutofit/>
          </a:bodyPr>
          <a:lstStyle/>
          <a:p>
            <a:r>
              <a:rPr lang="nl-NL" dirty="0"/>
              <a:t>Welke kenmerken herken je in dit voorbeeld?</a:t>
            </a:r>
          </a:p>
        </p:txBody>
      </p:sp>
      <p:pic>
        <p:nvPicPr>
          <p:cNvPr id="4" name="Afbeelding 3">
            <a:extLst>
              <a:ext uri="{FF2B5EF4-FFF2-40B4-BE49-F238E27FC236}">
                <a16:creationId xmlns:a16="http://schemas.microsoft.com/office/drawing/2014/main" id="{407B2465-EE70-4E11-9739-B5F4E7DC998D}"/>
              </a:ext>
            </a:extLst>
          </p:cNvPr>
          <p:cNvPicPr>
            <a:picLocks noChangeAspect="1"/>
          </p:cNvPicPr>
          <p:nvPr/>
        </p:nvPicPr>
        <p:blipFill rotWithShape="1">
          <a:blip r:embed="rId3"/>
          <a:srcRect l="22001" t="33926" r="35083" b="17037"/>
          <a:stretch/>
        </p:blipFill>
        <p:spPr>
          <a:xfrm>
            <a:off x="2544235" y="2173840"/>
            <a:ext cx="7261733" cy="4667250"/>
          </a:xfrm>
          <a:prstGeom prst="rect">
            <a:avLst/>
          </a:prstGeom>
        </p:spPr>
      </p:pic>
    </p:spTree>
    <p:extLst>
      <p:ext uri="{BB962C8B-B14F-4D97-AF65-F5344CB8AC3E}">
        <p14:creationId xmlns:p14="http://schemas.microsoft.com/office/powerpoint/2010/main" val="2256313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D7916F-3C3C-4967-BD27-396C7A50560C}"/>
              </a:ext>
            </a:extLst>
          </p:cNvPr>
          <p:cNvSpPr>
            <a:spLocks noGrp="1"/>
          </p:cNvSpPr>
          <p:nvPr>
            <p:ph type="title"/>
          </p:nvPr>
        </p:nvSpPr>
        <p:spPr/>
        <p:txBody>
          <a:bodyPr/>
          <a:lstStyle/>
          <a:p>
            <a:r>
              <a:rPr lang="nl-NL" b="1" dirty="0"/>
              <a:t>Documentaire ‘Doe even normaal’</a:t>
            </a:r>
          </a:p>
        </p:txBody>
      </p:sp>
      <p:sp>
        <p:nvSpPr>
          <p:cNvPr id="3" name="Tijdelijke aanduiding voor inhoud 2">
            <a:extLst>
              <a:ext uri="{FF2B5EF4-FFF2-40B4-BE49-F238E27FC236}">
                <a16:creationId xmlns:a16="http://schemas.microsoft.com/office/drawing/2014/main" id="{BEA41A68-057D-456B-AB0F-953B7A420D52}"/>
              </a:ext>
            </a:extLst>
          </p:cNvPr>
          <p:cNvSpPr>
            <a:spLocks noGrp="1"/>
          </p:cNvSpPr>
          <p:nvPr>
            <p:ph idx="1"/>
          </p:nvPr>
        </p:nvSpPr>
        <p:spPr/>
        <p:txBody>
          <a:bodyPr/>
          <a:lstStyle/>
          <a:p>
            <a:r>
              <a:rPr lang="nl-NL" dirty="0">
                <a:hlinkClick r:id="rId2"/>
              </a:rPr>
              <a:t>https://www.npostart.nl/doe-even-normaal/18-08-2014/VPWON_1227542</a:t>
            </a:r>
            <a:endParaRPr lang="nl-NL" dirty="0"/>
          </a:p>
          <a:p>
            <a:endParaRPr lang="nl-NL" dirty="0"/>
          </a:p>
          <a:p>
            <a:r>
              <a:rPr lang="nl-NL" dirty="0"/>
              <a:t>Welke van de net besproken kenmerken</a:t>
            </a:r>
            <a:br>
              <a:rPr lang="nl-NL" dirty="0"/>
            </a:br>
            <a:r>
              <a:rPr lang="nl-NL" dirty="0"/>
              <a:t>van borderline zie je terug?</a:t>
            </a:r>
            <a:br>
              <a:rPr lang="nl-NL" dirty="0"/>
            </a:br>
            <a:endParaRPr lang="nl-NL" dirty="0"/>
          </a:p>
          <a:p>
            <a:r>
              <a:rPr lang="nl-NL" dirty="0"/>
              <a:t> Noteer deze kenmerken. </a:t>
            </a:r>
          </a:p>
        </p:txBody>
      </p:sp>
      <p:pic>
        <p:nvPicPr>
          <p:cNvPr id="6146" name="Picture 2" descr="Afbeeldingsresultaat voor doe even normaal">
            <a:extLst>
              <a:ext uri="{FF2B5EF4-FFF2-40B4-BE49-F238E27FC236}">
                <a16:creationId xmlns:a16="http://schemas.microsoft.com/office/drawing/2014/main" id="{290F8B5A-1589-48BA-BA69-99FCA1F939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6975" y="3571240"/>
            <a:ext cx="4352360" cy="31336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1124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C41444-E490-4967-9BFC-AEE095C61BB5}"/>
              </a:ext>
            </a:extLst>
          </p:cNvPr>
          <p:cNvSpPr>
            <a:spLocks noGrp="1"/>
          </p:cNvSpPr>
          <p:nvPr>
            <p:ph type="title"/>
          </p:nvPr>
        </p:nvSpPr>
        <p:spPr/>
        <p:txBody>
          <a:bodyPr/>
          <a:lstStyle/>
          <a:p>
            <a:r>
              <a:rPr lang="nl-NL" b="1" dirty="0"/>
              <a:t>2. Antisociale persoonlijkheidsstoornis</a:t>
            </a:r>
          </a:p>
        </p:txBody>
      </p:sp>
      <p:sp>
        <p:nvSpPr>
          <p:cNvPr id="3" name="Tijdelijke aanduiding voor inhoud 2">
            <a:extLst>
              <a:ext uri="{FF2B5EF4-FFF2-40B4-BE49-F238E27FC236}">
                <a16:creationId xmlns:a16="http://schemas.microsoft.com/office/drawing/2014/main" id="{11EAD6B0-B773-409B-BDB9-7954C104E4F6}"/>
              </a:ext>
            </a:extLst>
          </p:cNvPr>
          <p:cNvSpPr>
            <a:spLocks noGrp="1"/>
          </p:cNvSpPr>
          <p:nvPr>
            <p:ph idx="1"/>
          </p:nvPr>
        </p:nvSpPr>
        <p:spPr/>
        <p:txBody>
          <a:bodyPr>
            <a:normAutofit/>
          </a:bodyPr>
          <a:lstStyle/>
          <a:p>
            <a:r>
              <a:rPr lang="nl-NL" dirty="0"/>
              <a:t>Vroeger ook wel psychopaat of sociopaat.</a:t>
            </a:r>
          </a:p>
          <a:p>
            <a:r>
              <a:rPr lang="nl-NL" dirty="0"/>
              <a:t>Impulsiviteit; beslissingen worden genomen zonder rekening te houden met de gevolgen (verlies relaties en banen, gevangenis). </a:t>
            </a:r>
          </a:p>
          <a:p>
            <a:r>
              <a:rPr lang="nl-NL" dirty="0"/>
              <a:t>Snel geïrriteerd en agressief en vaak betrokken bij een vechtpartij (geen rekening houden met het gevaar voor zichzelf en voor anderen)</a:t>
            </a:r>
          </a:p>
          <a:p>
            <a:r>
              <a:rPr lang="nl-NL" dirty="0"/>
              <a:t>Roekeloos autorijden, gevaarlijk seksueel gedrag of drugsmisbruik en vaak  financiële problemen.</a:t>
            </a:r>
          </a:p>
          <a:p>
            <a:r>
              <a:rPr lang="nl-NL" dirty="0"/>
              <a:t>Zelf vinden ze wel terecht was wat ze hebben gedaan. </a:t>
            </a:r>
          </a:p>
          <a:p>
            <a:endParaRPr lang="nl-NL" dirty="0"/>
          </a:p>
        </p:txBody>
      </p:sp>
    </p:spTree>
    <p:extLst>
      <p:ext uri="{BB962C8B-B14F-4D97-AF65-F5344CB8AC3E}">
        <p14:creationId xmlns:p14="http://schemas.microsoft.com/office/powerpoint/2010/main" val="4127156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3B69CB-1B09-4ED7-8AAA-C046B55E83C5}"/>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3D93ED30-533B-4950-982C-53A3A9FB7E6E}"/>
              </a:ext>
            </a:extLst>
          </p:cNvPr>
          <p:cNvSpPr>
            <a:spLocks noGrp="1"/>
          </p:cNvSpPr>
          <p:nvPr>
            <p:ph idx="1"/>
          </p:nvPr>
        </p:nvSpPr>
        <p:spPr/>
        <p:txBody>
          <a:bodyPr/>
          <a:lstStyle/>
          <a:p>
            <a:r>
              <a:rPr lang="nl-NL" dirty="0"/>
              <a:t>Ze voelen zich vaak verheven boven andere mensen en hebben geen realistisch beeld van zichzelf. </a:t>
            </a:r>
          </a:p>
          <a:p>
            <a:r>
              <a:rPr lang="nl-NL" dirty="0"/>
              <a:t>Sommigen hebben een talent om anderen voor zich in te nemen.</a:t>
            </a:r>
          </a:p>
          <a:p>
            <a:r>
              <a:rPr lang="nl-NL" dirty="0"/>
              <a:t>De klachten die ze zelf ervaren zijn vaak: gespannenheid, ontevredenheid, een depressieve stemming en zich snel vervelen. </a:t>
            </a:r>
          </a:p>
          <a:p>
            <a:r>
              <a:rPr lang="nl-NL" dirty="0"/>
              <a:t>Het beloop van is vaak chronisch, alhoewel er vaak een afname van crimineel gedrag is op latere leeftijd.</a:t>
            </a:r>
          </a:p>
        </p:txBody>
      </p:sp>
    </p:spTree>
    <p:extLst>
      <p:ext uri="{BB962C8B-B14F-4D97-AF65-F5344CB8AC3E}">
        <p14:creationId xmlns:p14="http://schemas.microsoft.com/office/powerpoint/2010/main" val="3287442935"/>
      </p:ext>
    </p:extLst>
  </p:cSld>
  <p:clrMapOvr>
    <a:masterClrMapping/>
  </p:clrMapOvr>
</p:sld>
</file>

<file path=ppt/theme/theme1.xml><?xml version="1.0" encoding="utf-8"?>
<a:theme xmlns:a="http://schemas.openxmlformats.org/drawingml/2006/main" name="Sliert">
  <a:themeElements>
    <a:clrScheme name="Sliert">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liert">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ert">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AA05738FD3764096F55B701A25192A" ma:contentTypeVersion="12" ma:contentTypeDescription="Een nieuw document maken." ma:contentTypeScope="" ma:versionID="1a5cfd097d6f174c5a64c7a48f08afe2">
  <xsd:schema xmlns:xsd="http://www.w3.org/2001/XMLSchema" xmlns:xs="http://www.w3.org/2001/XMLSchema" xmlns:p="http://schemas.microsoft.com/office/2006/metadata/properties" xmlns:ns3="f0fcc695-4cbb-4d48-933d-24271f8253ae" xmlns:ns4="92262551-c17b-4403-97bc-388876fd5f39" targetNamespace="http://schemas.microsoft.com/office/2006/metadata/properties" ma:root="true" ma:fieldsID="11c96b7a5511fbd78e84fdda4bf55336" ns3:_="" ns4:_="">
    <xsd:import namespace="f0fcc695-4cbb-4d48-933d-24271f8253ae"/>
    <xsd:import namespace="92262551-c17b-4403-97bc-388876fd5f39"/>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fcc695-4cbb-4d48-933d-24271f8253ae" elementFormDefault="qualified">
    <xsd:import namespace="http://schemas.microsoft.com/office/2006/documentManagement/types"/>
    <xsd:import namespace="http://schemas.microsoft.com/office/infopath/2007/PartnerControls"/>
    <xsd:element name="SharedWithUsers" ma:index="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SharingHintHash" ma:index="10" nillable="true" ma:displayName="Hint-hash dele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2262551-c17b-4403-97bc-388876fd5f39"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F03BEF6-1E69-4881-850E-AF65EC39DD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0fcc695-4cbb-4d48-933d-24271f8253ae"/>
    <ds:schemaRef ds:uri="92262551-c17b-4403-97bc-388876fd5f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CE63F45-D027-45D0-BBD1-15E598F1E1D1}">
  <ds:schemaRefs>
    <ds:schemaRef ds:uri="http://schemas.microsoft.com/sharepoint/v3/contenttype/forms"/>
  </ds:schemaRefs>
</ds:datastoreItem>
</file>

<file path=customXml/itemProps3.xml><?xml version="1.0" encoding="utf-8"?>
<ds:datastoreItem xmlns:ds="http://schemas.openxmlformats.org/officeDocument/2006/customXml" ds:itemID="{96574AA4-D4A0-4C83-BCC1-3007EA058101}">
  <ds:schemaRefs>
    <ds:schemaRef ds:uri="http://www.w3.org/XML/1998/namespace"/>
    <ds:schemaRef ds:uri="http://purl.org/dc/elements/1.1/"/>
    <ds:schemaRef ds:uri="http://purl.org/dc/dcmitype/"/>
    <ds:schemaRef ds:uri="f0fcc695-4cbb-4d48-933d-24271f8253ae"/>
    <ds:schemaRef ds:uri="http://purl.org/dc/terms/"/>
    <ds:schemaRef ds:uri="92262551-c17b-4403-97bc-388876fd5f39"/>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TM10001105[[fn=Bijgesneden]]</Template>
  <TotalTime>5403</TotalTime>
  <Words>975</Words>
  <Application>Microsoft Office PowerPoint</Application>
  <PresentationFormat>Breedbeeld</PresentationFormat>
  <Paragraphs>81</Paragraphs>
  <Slides>15</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15</vt:i4>
      </vt:variant>
    </vt:vector>
  </HeadingPairs>
  <TitlesOfParts>
    <vt:vector size="20" baseType="lpstr">
      <vt:lpstr>Arial</vt:lpstr>
      <vt:lpstr>Calibri</vt:lpstr>
      <vt:lpstr>Century Gothic</vt:lpstr>
      <vt:lpstr>Wingdings 3</vt:lpstr>
      <vt:lpstr>Sliert</vt:lpstr>
      <vt:lpstr>Cluster B</vt:lpstr>
      <vt:lpstr>PowerPoint-presentatie</vt:lpstr>
      <vt:lpstr>Vandaag: Cluster B persoonlijkheidsstoornis Stoornis gericht op emotieregulatie </vt:lpstr>
      <vt:lpstr>1. Borderline persoonlijkheidsstoornis (BPS)</vt:lpstr>
      <vt:lpstr>PowerPoint-presentatie</vt:lpstr>
      <vt:lpstr>Voorbeeld</vt:lpstr>
      <vt:lpstr>Documentaire ‘Doe even normaal’</vt:lpstr>
      <vt:lpstr>2. Antisociale persoonlijkheidsstoornis</vt:lpstr>
      <vt:lpstr>PowerPoint-presentatie</vt:lpstr>
      <vt:lpstr>Tips voor omgang met mensen met een ASP</vt:lpstr>
      <vt:lpstr>3. Theatrale persoonlijkheidsstoornis</vt:lpstr>
      <vt:lpstr>4. Narcistische persoonlijkheidsstoornis</vt:lpstr>
      <vt:lpstr>PowerPoint-presentatie</vt:lpstr>
      <vt:lpstr>Rol PBSD</vt:lpstr>
      <vt:lpstr>Opdracht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Ontwikkelingspsychologie</dc:title>
  <dc:creator>Marjolein Rottiné</dc:creator>
  <cp:lastModifiedBy>Laura Beeftink</cp:lastModifiedBy>
  <cp:revision>10</cp:revision>
  <dcterms:created xsi:type="dcterms:W3CDTF">2020-03-04T07:46:16Z</dcterms:created>
  <dcterms:modified xsi:type="dcterms:W3CDTF">2021-01-11T12:59:30Z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0x01010048AA05738FD3764096F55B701A25192A</vt:lpwstr>
  </property>
</Properties>
</file>